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56" r:id="rId5"/>
    <p:sldId id="2147374163" r:id="rId6"/>
    <p:sldId id="286" r:id="rId7"/>
  </p:sldIdLst>
  <p:sldSz cx="12192000" cy="6858000"/>
  <p:notesSz cx="6858000" cy="9144000"/>
  <p:custDataLst>
    <p:tags r:id="rId9"/>
  </p:custData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200CF4-F120-79D2-483F-64F5B1AAE596}" name="Miguel Marulanda Lopez" initials="MML" userId="S::miguel.marulanda@cenit-transporte.com::e9f8178e-cdf0-48c4-8954-1e05097449c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E66"/>
    <a:srgbClr val="D5DA40"/>
    <a:srgbClr val="94C4E8"/>
    <a:srgbClr val="A9C6E5"/>
    <a:srgbClr val="2C69A0"/>
    <a:srgbClr val="224F66"/>
    <a:srgbClr val="5089BC"/>
    <a:srgbClr val="97B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94876-7D77-40FF-9EBB-0C079CEAA4C7}" v="2" dt="2023-11-03T14:24:01.9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76C4D-D343-450C-B831-14BCD08B42EC}" type="datetimeFigureOut">
              <a:rPr lang="es-CO" smtClean="0"/>
              <a:t>3/11/2023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AC7A9-B624-44DF-B336-3317D43C4C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088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>
            <a:extLst>
              <a:ext uri="{FF2B5EF4-FFF2-40B4-BE49-F238E27FC236}">
                <a16:creationId xmlns:a16="http://schemas.microsoft.com/office/drawing/2014/main" id="{672AD534-3FC9-10DC-96A1-5086D6E51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664" y="2291721"/>
            <a:ext cx="5781136" cy="2274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026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63D09D64-34EA-9F27-0037-856389EF6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49" y="248398"/>
            <a:ext cx="9609827" cy="99080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BB97E4E5-8D32-2491-CCFA-C6E29047ED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0550" y="1483743"/>
            <a:ext cx="6124756" cy="4241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5875" indent="0">
              <a:buNone/>
              <a:tabLst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s-ES"/>
              <a:t>Segundo nivel</a:t>
            </a: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EA717295-9022-4A79-6F27-C7C842C4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185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E088A4-D2D8-6546-95D4-25715671DAE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686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71D9D815-6DEA-85A9-2B8B-CBCF27F65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49" y="248398"/>
            <a:ext cx="9609827" cy="99080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39E7F80-D7B2-0612-6AF0-600B3805CA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0550" y="1483743"/>
            <a:ext cx="6124756" cy="4241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5875" indent="0">
              <a:buNone/>
              <a:tabLst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s-ES"/>
              <a:t>Segundo nivel</a:t>
            </a: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F8D1CA65-C818-2E20-B4D4-BEB5C1675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185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E088A4-D2D8-6546-95D4-25715671DAE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0122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ítulo 1">
            <a:extLst>
              <a:ext uri="{FF2B5EF4-FFF2-40B4-BE49-F238E27FC236}">
                <a16:creationId xmlns:a16="http://schemas.microsoft.com/office/drawing/2014/main" id="{0B8B4367-6B4E-675A-5143-A3FFF5005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13" y="2291721"/>
            <a:ext cx="5781136" cy="2274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5379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ítulo 1">
            <a:extLst>
              <a:ext uri="{FF2B5EF4-FFF2-40B4-BE49-F238E27FC236}">
                <a16:creationId xmlns:a16="http://schemas.microsoft.com/office/drawing/2014/main" id="{A62C61B6-91F6-26CF-4A38-C25CBFCB0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13" y="2291721"/>
            <a:ext cx="5781136" cy="2274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7709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ítulo 1">
            <a:extLst>
              <a:ext uri="{FF2B5EF4-FFF2-40B4-BE49-F238E27FC236}">
                <a16:creationId xmlns:a16="http://schemas.microsoft.com/office/drawing/2014/main" id="{445D6C47-647B-A94A-8BC6-509FD430B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13" y="2291721"/>
            <a:ext cx="5781136" cy="2274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6775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>
            <a:extLst>
              <a:ext uri="{FF2B5EF4-FFF2-40B4-BE49-F238E27FC236}">
                <a16:creationId xmlns:a16="http://schemas.microsoft.com/office/drawing/2014/main" id="{9C24F1AF-D231-C302-A706-874EC1EA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13" y="2291721"/>
            <a:ext cx="5781136" cy="2274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8043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>
            <a:extLst>
              <a:ext uri="{FF2B5EF4-FFF2-40B4-BE49-F238E27FC236}">
                <a16:creationId xmlns:a16="http://schemas.microsoft.com/office/drawing/2014/main" id="{22140B39-D0E2-F719-31FF-1264232B9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13" y="2291721"/>
            <a:ext cx="5781136" cy="2274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8486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71D9D815-6DEA-85A9-2B8B-CBCF27F65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49" y="248398"/>
            <a:ext cx="9609827" cy="99080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39E7F80-D7B2-0612-6AF0-600B3805CA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0550" y="1483743"/>
            <a:ext cx="6124756" cy="4241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5875" indent="0">
              <a:buNone/>
              <a:tabLst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s-ES"/>
              <a:t>Segundo nivel</a:t>
            </a: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F8D1CA65-C818-2E20-B4D4-BEB5C1675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185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E088A4-D2D8-6546-95D4-25715671DAE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830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71D9D815-6DEA-85A9-2B8B-CBCF27F65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49" y="248398"/>
            <a:ext cx="9609827" cy="99080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39E7F80-D7B2-0612-6AF0-600B3805CA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0550" y="1483743"/>
            <a:ext cx="6124756" cy="4241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5875" indent="0">
              <a:buNone/>
              <a:tabLst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s-ES"/>
              <a:t>Segundo nivel</a:t>
            </a: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F8D1CA65-C818-2E20-B4D4-BEB5C1675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185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E088A4-D2D8-6546-95D4-25715671DAE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9101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71D9D815-6DEA-85A9-2B8B-CBCF27F65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49" y="248398"/>
            <a:ext cx="9609827" cy="99080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39E7F80-D7B2-0612-6AF0-600B3805CA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0550" y="1483743"/>
            <a:ext cx="6124756" cy="4241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5875" indent="0">
              <a:buNone/>
              <a:tabLst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s-ES"/>
              <a:t>Segundo nivel</a:t>
            </a: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F8D1CA65-C818-2E20-B4D4-BEB5C1675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185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E088A4-D2D8-6546-95D4-25715671DAE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245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>
            <a:extLst>
              <a:ext uri="{FF2B5EF4-FFF2-40B4-BE49-F238E27FC236}">
                <a16:creationId xmlns:a16="http://schemas.microsoft.com/office/drawing/2014/main" id="{672AD534-3FC9-10DC-96A1-5086D6E51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664" y="2291721"/>
            <a:ext cx="5781136" cy="2274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319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71D9D815-6DEA-85A9-2B8B-CBCF27F65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49" y="248398"/>
            <a:ext cx="9609827" cy="99080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39E7F80-D7B2-0612-6AF0-600B3805CA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0550" y="1483743"/>
            <a:ext cx="6124756" cy="4241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5875" indent="0">
              <a:buNone/>
              <a:tabLst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s-ES"/>
              <a:t>Segundo nivel</a:t>
            </a: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F8D1CA65-C818-2E20-B4D4-BEB5C1675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185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E088A4-D2D8-6546-95D4-25715671DAE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3890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71D9D815-6DEA-85A9-2B8B-CBCF27F65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49" y="248398"/>
            <a:ext cx="9609827" cy="99080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39E7F80-D7B2-0612-6AF0-600B3805CA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0550" y="1483743"/>
            <a:ext cx="6124756" cy="4241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5875" indent="0">
              <a:buNone/>
              <a:tabLst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s-ES"/>
              <a:t>Segundo nivel</a:t>
            </a: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F8D1CA65-C818-2E20-B4D4-BEB5C1675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185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E088A4-D2D8-6546-95D4-25715671DAE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7695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42BD7C-42A5-E57B-77B3-D4FDA132E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49" y="248398"/>
            <a:ext cx="9678839" cy="99080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57408E-A7E9-6A32-E97E-6D191F53293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0550" y="1483743"/>
            <a:ext cx="11043250" cy="4241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5875" indent="0">
              <a:buNone/>
              <a:tabLst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s-ES"/>
              <a:t>Segundo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C84882-D5A6-7133-CAAF-5CA8B278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185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E088A4-D2D8-6546-95D4-25715671DAE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283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42BD7C-42A5-E57B-77B3-D4FDA132E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49" y="248398"/>
            <a:ext cx="9678839" cy="99080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57408E-A7E9-6A32-E97E-6D191F53293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0550" y="1483743"/>
            <a:ext cx="11043250" cy="4241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5875" indent="0">
              <a:buNone/>
              <a:tabLst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s-ES"/>
              <a:t>Segundo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C84882-D5A6-7133-CAAF-5CA8B278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185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E088A4-D2D8-6546-95D4-25715671DAE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9066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42BD7C-42A5-E57B-77B3-D4FDA132E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49" y="248398"/>
            <a:ext cx="9678839" cy="99080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57408E-A7E9-6A32-E97E-6D191F53293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0550" y="1483743"/>
            <a:ext cx="11043250" cy="4241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5875" indent="0">
              <a:buNone/>
              <a:tabLst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s-ES"/>
              <a:t>Segundo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C84882-D5A6-7133-CAAF-5CA8B278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185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E088A4-D2D8-6546-95D4-25715671DAE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7379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42BD7C-42A5-E57B-77B3-D4FDA132E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580" y="2287183"/>
            <a:ext cx="9678839" cy="990809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57408E-A7E9-6A32-E97E-6D191F53293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4374" y="3614514"/>
            <a:ext cx="11043250" cy="21197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5875" indent="0" algn="ctr">
              <a:buNone/>
              <a:tabLst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s-ES"/>
              <a:t>Segundo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C84882-D5A6-7133-CAAF-5CA8B278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185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E088A4-D2D8-6546-95D4-25715671DAE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6033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80B0FF9-A1B2-5DDF-9A09-B9D4011B7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0596" y="2449903"/>
            <a:ext cx="7970807" cy="1478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/>
            </a:lvl1pPr>
          </a:lstStyle>
          <a:p>
            <a:r>
              <a:rPr lang="es-ES"/>
              <a:t>¡GRACIAS!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3945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4F59835-0934-4942-A915-D7A924081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A6B4-095D-4B9C-B994-4F36F370FB08}" type="datetimeFigureOut">
              <a:rPr lang="es-CO" smtClean="0"/>
              <a:t>3/11/2023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B1A74F-6475-49F6-9DEE-0CC28530B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2D9879F-8D06-4BD8-AE5F-D93C0A849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DD90-E842-4D17-BA23-6000800B20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57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>
            <a:extLst>
              <a:ext uri="{FF2B5EF4-FFF2-40B4-BE49-F238E27FC236}">
                <a16:creationId xmlns:a16="http://schemas.microsoft.com/office/drawing/2014/main" id="{82644723-6A5D-F060-4EE7-5DEE01EDE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664" y="2291721"/>
            <a:ext cx="5781136" cy="2274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142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>
            <a:extLst>
              <a:ext uri="{FF2B5EF4-FFF2-40B4-BE49-F238E27FC236}">
                <a16:creationId xmlns:a16="http://schemas.microsoft.com/office/drawing/2014/main" id="{82644723-6A5D-F060-4EE7-5DEE01EDE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664" y="2291721"/>
            <a:ext cx="5781136" cy="2274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149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>
            <a:extLst>
              <a:ext uri="{FF2B5EF4-FFF2-40B4-BE49-F238E27FC236}">
                <a16:creationId xmlns:a16="http://schemas.microsoft.com/office/drawing/2014/main" id="{82644723-6A5D-F060-4EE7-5DEE01EDE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664" y="2291721"/>
            <a:ext cx="5781136" cy="2274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425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>
            <a:extLst>
              <a:ext uri="{FF2B5EF4-FFF2-40B4-BE49-F238E27FC236}">
                <a16:creationId xmlns:a16="http://schemas.microsoft.com/office/drawing/2014/main" id="{82644723-6A5D-F060-4EE7-5DEE01EDE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664" y="2291721"/>
            <a:ext cx="5781136" cy="2274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144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42BD7C-42A5-E57B-77B3-D4FDA132E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49" y="248398"/>
            <a:ext cx="9678839" cy="99080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57408E-A7E9-6A32-E97E-6D191F53293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0550" y="1483743"/>
            <a:ext cx="11043250" cy="4241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5875" indent="0">
              <a:buNone/>
              <a:tabLst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s-ES"/>
              <a:t>Segundo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C84882-D5A6-7133-CAAF-5CA8B278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185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E088A4-D2D8-6546-95D4-25715671DAE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1159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562AF622-2441-08FE-9053-C4827BC9D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49" y="248398"/>
            <a:ext cx="9609827" cy="99080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6F70FAE7-3438-DC00-7D9E-DFACC64DD3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0550" y="1483743"/>
            <a:ext cx="6124756" cy="4241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5875" indent="0">
              <a:buNone/>
              <a:tabLst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s-ES"/>
              <a:t>Segundo nivel</a:t>
            </a: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C7040469-48A2-3A43-4DCE-917F993F2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185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E088A4-D2D8-6546-95D4-25715671DAE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960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CDA48E6C-15B7-33B1-2E48-53CEBF365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49" y="248398"/>
            <a:ext cx="9609827" cy="99080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2CD99915-DDD4-79D2-EBCA-7BE58B5E82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0550" y="1483743"/>
            <a:ext cx="6124756" cy="4241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5875" indent="0">
              <a:buNone/>
              <a:tabLst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s-ES"/>
              <a:t>Segundo nivel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0CCAC234-3032-C5EF-6B75-487489D9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185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E088A4-D2D8-6546-95D4-25715671DAE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382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CAE308DF-9FFF-D450-90A9-AED4D16E64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33849930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1" imgW="395" imgH="396" progId="TCLayout.ActiveDocument.1">
                  <p:embed/>
                </p:oleObj>
              </mc:Choice>
              <mc:Fallback>
                <p:oleObj name="Diapositiva de think-cell" r:id="rId31" imgW="395" imgH="396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CAE308DF-9FFF-D450-90A9-AED4D16E64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A67D2D3-CBE2-254F-EC59-DB38128C8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664" y="2291721"/>
            <a:ext cx="5781136" cy="2274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805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C81643EA-8D00-A17F-5FF8-4C8DF7DF0E24}"/>
              </a:ext>
            </a:extLst>
          </p:cNvPr>
          <p:cNvSpPr txBox="1">
            <a:spLocks/>
          </p:cNvSpPr>
          <p:nvPr/>
        </p:nvSpPr>
        <p:spPr>
          <a:xfrm>
            <a:off x="5500913" y="1744423"/>
            <a:ext cx="6395812" cy="1684577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6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Infraestructura</a:t>
            </a:r>
            <a:endParaRPr kumimoji="0" lang="es-E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dirty="0">
                <a:solidFill>
                  <a:srgbClr val="D6DB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JetA1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D6DB4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0B83E53-0249-5181-77D5-9F7D6095D187}"/>
              </a:ext>
            </a:extLst>
          </p:cNvPr>
          <p:cNvCxnSpPr>
            <a:cxnSpLocks/>
          </p:cNvCxnSpPr>
          <p:nvPr/>
        </p:nvCxnSpPr>
        <p:spPr>
          <a:xfrm>
            <a:off x="5500914" y="3715066"/>
            <a:ext cx="5500915" cy="0"/>
          </a:xfrm>
          <a:prstGeom prst="line">
            <a:avLst/>
          </a:prstGeom>
          <a:ln>
            <a:solidFill>
              <a:srgbClr val="C2D8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1">
            <a:extLst>
              <a:ext uri="{FF2B5EF4-FFF2-40B4-BE49-F238E27FC236}">
                <a16:creationId xmlns:a16="http://schemas.microsoft.com/office/drawing/2014/main" id="{E046AE24-3B33-4352-1254-7C2231CBC2F3}"/>
              </a:ext>
            </a:extLst>
          </p:cNvPr>
          <p:cNvSpPr txBox="1">
            <a:spLocks/>
          </p:cNvSpPr>
          <p:nvPr/>
        </p:nvSpPr>
        <p:spPr>
          <a:xfrm>
            <a:off x="5500913" y="3892325"/>
            <a:ext cx="5706585" cy="389178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Noviembre 2023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6DB4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CA60B2-91C6-7F17-6C89-60981F39A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4" y="5992583"/>
            <a:ext cx="3681413" cy="7654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18D8715-8DF7-2EA9-2A73-E4E17E7E0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8021" y="4907732"/>
            <a:ext cx="2303008" cy="230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4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A2FD9C3-9FDA-98C1-414C-08484644D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1423" y="-138904"/>
            <a:ext cx="1062377" cy="106237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E1486C9-80F8-4BB3-4766-73CC34FB3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000" y="-173262"/>
            <a:ext cx="1159670" cy="115967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4DF5325-A01A-B4C1-AFFD-981172524CAA}"/>
              </a:ext>
            </a:extLst>
          </p:cNvPr>
          <p:cNvSpPr txBox="1">
            <a:spLocks/>
          </p:cNvSpPr>
          <p:nvPr/>
        </p:nvSpPr>
        <p:spPr>
          <a:xfrm>
            <a:off x="0" y="12272"/>
            <a:ext cx="11088914" cy="593781"/>
          </a:xfrm>
          <a:prstGeom prst="rect">
            <a:avLst/>
          </a:prstGeom>
        </p:spPr>
        <p:txBody>
          <a:bodyPr lIns="10800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Logística Transporte de Jet A – </a:t>
            </a:r>
            <a:r>
              <a:rPr kumimoji="0" lang="es-ES" sz="2400" b="1" i="0" u="none" strike="noStrike" kern="1200" cap="none" spc="0" normalizeH="0" baseline="0" noProof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 por 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Poliductos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kbd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76717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Demanda – Infraestructura 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76717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2" name="Imagen 11" descr="Mapa de una ciudad&#10;&#10;Descripción generada automáticamente con confianza media">
            <a:extLst>
              <a:ext uri="{FF2B5EF4-FFF2-40B4-BE49-F238E27FC236}">
                <a16:creationId xmlns:a16="http://schemas.microsoft.com/office/drawing/2014/main" id="{DBF310F5-D061-7EB8-B72B-F439138AF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087" y="1300706"/>
            <a:ext cx="9132722" cy="5367777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CC6EE07-EBCD-54FF-2431-86BB355FB4CB}"/>
              </a:ext>
            </a:extLst>
          </p:cNvPr>
          <p:cNvCxnSpPr/>
          <p:nvPr/>
        </p:nvCxnSpPr>
        <p:spPr>
          <a:xfrm>
            <a:off x="6848832" y="4102205"/>
            <a:ext cx="1063255" cy="70174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D806AA5-0890-1137-4414-F9B2D2312A39}"/>
              </a:ext>
            </a:extLst>
          </p:cNvPr>
          <p:cNvCxnSpPr/>
          <p:nvPr/>
        </p:nvCxnSpPr>
        <p:spPr>
          <a:xfrm>
            <a:off x="6554654" y="4658651"/>
            <a:ext cx="1063255" cy="70174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angular 30">
            <a:extLst>
              <a:ext uri="{FF2B5EF4-FFF2-40B4-BE49-F238E27FC236}">
                <a16:creationId xmlns:a16="http://schemas.microsoft.com/office/drawing/2014/main" id="{26F75250-3B2A-6ECD-E3AE-1580B517E70B}"/>
              </a:ext>
            </a:extLst>
          </p:cNvPr>
          <p:cNvCxnSpPr/>
          <p:nvPr/>
        </p:nvCxnSpPr>
        <p:spPr>
          <a:xfrm>
            <a:off x="9382995" y="1752410"/>
            <a:ext cx="464218" cy="378028"/>
          </a:xfrm>
          <a:prstGeom prst="bentConnector3">
            <a:avLst>
              <a:gd name="adj1" fmla="val -16422"/>
            </a:avLst>
          </a:prstGeom>
          <a:ln w="28575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Tabla 73">
            <a:extLst>
              <a:ext uri="{FF2B5EF4-FFF2-40B4-BE49-F238E27FC236}">
                <a16:creationId xmlns:a16="http://schemas.microsoft.com/office/drawing/2014/main" id="{6582DC23-5679-3719-122C-CA5157826F57}"/>
              </a:ext>
            </a:extLst>
          </p:cNvPr>
          <p:cNvGraphicFramePr>
            <a:graphicFrameLocks noGrp="1"/>
          </p:cNvGraphicFramePr>
          <p:nvPr/>
        </p:nvGraphicFramePr>
        <p:xfrm>
          <a:off x="192529" y="717523"/>
          <a:ext cx="4207541" cy="915038"/>
        </p:xfrm>
        <a:graphic>
          <a:graphicData uri="http://schemas.openxmlformats.org/drawingml/2006/table">
            <a:tbl>
              <a:tblPr/>
              <a:tblGrid>
                <a:gridCol w="2163045">
                  <a:extLst>
                    <a:ext uri="{9D8B030D-6E8A-4147-A177-3AD203B41FA5}">
                      <a16:colId xmlns:a16="http://schemas.microsoft.com/office/drawing/2014/main" val="122287779"/>
                    </a:ext>
                  </a:extLst>
                </a:gridCol>
                <a:gridCol w="367748">
                  <a:extLst>
                    <a:ext uri="{9D8B030D-6E8A-4147-A177-3AD203B41FA5}">
                      <a16:colId xmlns:a16="http://schemas.microsoft.com/office/drawing/2014/main" val="1517749760"/>
                    </a:ext>
                  </a:extLst>
                </a:gridCol>
                <a:gridCol w="1676748">
                  <a:extLst>
                    <a:ext uri="{9D8B030D-6E8A-4147-A177-3AD203B41FA5}">
                      <a16:colId xmlns:a16="http://schemas.microsoft.com/office/drawing/2014/main" val="2544251346"/>
                    </a:ext>
                  </a:extLst>
                </a:gridCol>
              </a:tblGrid>
              <a:tr h="25844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Atención Demanda Jet A – 1 Interior </a:t>
                      </a:r>
                      <a:r>
                        <a:rPr lang="es-ES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(kbd)</a:t>
                      </a:r>
                      <a:endParaRPr lang="es-ES" sz="9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0366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Demanda del Interior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29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(22 Poli + 7 carrotanques Cartagena +  Baranoa)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95105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Transporte por Poliducto desde GRB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22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kern="120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(20.0 Mansilla + 2.0 Occidente)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49006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Transporte por Poliducto desde GRC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(1.8 Local + 4.2 interior)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581085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588B2B5-03D4-6BB5-5434-A972AB2C4496}"/>
              </a:ext>
            </a:extLst>
          </p:cNvPr>
          <p:cNvGraphicFramePr>
            <a:graphicFrameLocks noGrp="1"/>
          </p:cNvGraphicFramePr>
          <p:nvPr/>
        </p:nvGraphicFramePr>
        <p:xfrm>
          <a:off x="2050258" y="2511271"/>
          <a:ext cx="2689087" cy="1555118"/>
        </p:xfrm>
        <a:graphic>
          <a:graphicData uri="http://schemas.openxmlformats.org/drawingml/2006/table">
            <a:tbl>
              <a:tblPr/>
              <a:tblGrid>
                <a:gridCol w="873947">
                  <a:extLst>
                    <a:ext uri="{9D8B030D-6E8A-4147-A177-3AD203B41FA5}">
                      <a16:colId xmlns:a16="http://schemas.microsoft.com/office/drawing/2014/main" val="122287779"/>
                    </a:ext>
                  </a:extLst>
                </a:gridCol>
                <a:gridCol w="775781">
                  <a:extLst>
                    <a:ext uri="{9D8B030D-6E8A-4147-A177-3AD203B41FA5}">
                      <a16:colId xmlns:a16="http://schemas.microsoft.com/office/drawing/2014/main" val="1517749760"/>
                    </a:ext>
                  </a:extLst>
                </a:gridCol>
                <a:gridCol w="1039359">
                  <a:extLst>
                    <a:ext uri="{9D8B030D-6E8A-4147-A177-3AD203B41FA5}">
                      <a16:colId xmlns:a16="http://schemas.microsoft.com/office/drawing/2014/main" val="2544251346"/>
                    </a:ext>
                  </a:extLst>
                </a:gridCol>
              </a:tblGrid>
              <a:tr h="25844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Infraestructura Occidente (</a:t>
                      </a:r>
                      <a:r>
                        <a:rPr lang="es-ES" sz="900" b="1" i="0" u="none" strike="noStrike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Kbls</a:t>
                      </a:r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)</a:t>
                      </a:r>
                      <a:endParaRPr lang="es-ES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0366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Centro</a:t>
                      </a:r>
                      <a:endParaRPr lang="es-CO" sz="9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Tanques</a:t>
                      </a:r>
                      <a:endParaRPr lang="es-CO" sz="9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Capacidad total (</a:t>
                      </a:r>
                      <a:r>
                        <a:rPr lang="es-ES" sz="900" b="0" i="0" u="none" strike="noStrike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Kbls</a:t>
                      </a:r>
                      <a:r>
                        <a:rPr lang="es-ES" sz="9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)</a:t>
                      </a:r>
                      <a:endParaRPr lang="es-CO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10057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</a:t>
                      </a:r>
                      <a:r>
                        <a:rPr lang="es-CO" sz="900" b="0" i="0" u="none" strike="noStrike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irardota</a:t>
                      </a:r>
                      <a:endParaRPr lang="es-CO" sz="9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1 </a:t>
                      </a:r>
                      <a:endParaRPr lang="es-CO" sz="85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4.5</a:t>
                      </a:r>
                      <a:endParaRPr lang="es-CO" sz="85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95105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Medellín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2 </a:t>
                      </a:r>
                      <a:endParaRPr lang="es-CO" sz="85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5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12.0</a:t>
                      </a:r>
                      <a:endParaRPr lang="es-CO" sz="850" b="0" i="0" u="none" strike="noStrike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49006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Cartago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1 </a:t>
                      </a:r>
                      <a:endParaRPr lang="es-CO" sz="85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4.5</a:t>
                      </a:r>
                      <a:endParaRPr lang="es-CO" sz="85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5810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Mulaló</a:t>
                      </a:r>
                      <a:endParaRPr lang="es-CO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CO" sz="85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17.0</a:t>
                      </a:r>
                      <a:endParaRPr lang="es-CO" sz="85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80071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Yumbo</a:t>
                      </a:r>
                      <a:endParaRPr lang="es-CO" sz="9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CO" sz="85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10.0</a:t>
                      </a:r>
                      <a:endParaRPr lang="es-CO" sz="85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602068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3500F6E-785D-3574-7423-A8CE861687C9}"/>
              </a:ext>
            </a:extLst>
          </p:cNvPr>
          <p:cNvGraphicFramePr>
            <a:graphicFrameLocks noGrp="1"/>
          </p:cNvGraphicFramePr>
          <p:nvPr/>
        </p:nvGraphicFramePr>
        <p:xfrm>
          <a:off x="6361667" y="1049377"/>
          <a:ext cx="2689087" cy="742318"/>
        </p:xfrm>
        <a:graphic>
          <a:graphicData uri="http://schemas.openxmlformats.org/drawingml/2006/table">
            <a:tbl>
              <a:tblPr/>
              <a:tblGrid>
                <a:gridCol w="873947">
                  <a:extLst>
                    <a:ext uri="{9D8B030D-6E8A-4147-A177-3AD203B41FA5}">
                      <a16:colId xmlns:a16="http://schemas.microsoft.com/office/drawing/2014/main" val="122287779"/>
                    </a:ext>
                  </a:extLst>
                </a:gridCol>
                <a:gridCol w="775781">
                  <a:extLst>
                    <a:ext uri="{9D8B030D-6E8A-4147-A177-3AD203B41FA5}">
                      <a16:colId xmlns:a16="http://schemas.microsoft.com/office/drawing/2014/main" val="1517749760"/>
                    </a:ext>
                  </a:extLst>
                </a:gridCol>
                <a:gridCol w="1039359">
                  <a:extLst>
                    <a:ext uri="{9D8B030D-6E8A-4147-A177-3AD203B41FA5}">
                      <a16:colId xmlns:a16="http://schemas.microsoft.com/office/drawing/2014/main" val="2544251346"/>
                    </a:ext>
                  </a:extLst>
                </a:gridCol>
              </a:tblGrid>
              <a:tr h="25844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Infraestructura Norte (</a:t>
                      </a:r>
                      <a:r>
                        <a:rPr lang="es-ES" sz="900" b="1" i="0" u="none" strike="noStrike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Kbls</a:t>
                      </a:r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)</a:t>
                      </a:r>
                      <a:endParaRPr lang="es-ES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0366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Centro</a:t>
                      </a:r>
                      <a:endParaRPr lang="es-CO" sz="9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Tanques</a:t>
                      </a:r>
                      <a:endParaRPr lang="es-CO" sz="9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Capacidad total (</a:t>
                      </a:r>
                      <a:r>
                        <a:rPr lang="es-ES" sz="900" b="0" i="0" u="none" strike="noStrike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Kbls</a:t>
                      </a:r>
                      <a:r>
                        <a:rPr lang="es-ES" sz="9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)</a:t>
                      </a:r>
                      <a:endParaRPr lang="es-CO" sz="9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10057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Norte</a:t>
                      </a:r>
                      <a:endParaRPr lang="es-CO" sz="9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41.0</a:t>
                      </a:r>
                      <a:endParaRPr lang="es-CO" sz="85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95105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6FBFE63-3E25-0247-D588-EDAD2EB4335E}"/>
              </a:ext>
            </a:extLst>
          </p:cNvPr>
          <p:cNvGraphicFramePr>
            <a:graphicFrameLocks noGrp="1"/>
          </p:cNvGraphicFramePr>
          <p:nvPr/>
        </p:nvGraphicFramePr>
        <p:xfrm>
          <a:off x="8847867" y="4249861"/>
          <a:ext cx="2972803" cy="1966265"/>
        </p:xfrm>
        <a:graphic>
          <a:graphicData uri="http://schemas.openxmlformats.org/drawingml/2006/table">
            <a:tbl>
              <a:tblPr/>
              <a:tblGrid>
                <a:gridCol w="966154">
                  <a:extLst>
                    <a:ext uri="{9D8B030D-6E8A-4147-A177-3AD203B41FA5}">
                      <a16:colId xmlns:a16="http://schemas.microsoft.com/office/drawing/2014/main" val="122287779"/>
                    </a:ext>
                  </a:extLst>
                </a:gridCol>
                <a:gridCol w="857631">
                  <a:extLst>
                    <a:ext uri="{9D8B030D-6E8A-4147-A177-3AD203B41FA5}">
                      <a16:colId xmlns:a16="http://schemas.microsoft.com/office/drawing/2014/main" val="1517749760"/>
                    </a:ext>
                  </a:extLst>
                </a:gridCol>
                <a:gridCol w="1149018">
                  <a:extLst>
                    <a:ext uri="{9D8B030D-6E8A-4147-A177-3AD203B41FA5}">
                      <a16:colId xmlns:a16="http://schemas.microsoft.com/office/drawing/2014/main" val="2544251346"/>
                    </a:ext>
                  </a:extLst>
                </a:gridCol>
              </a:tblGrid>
              <a:tr h="31127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Infraestructura Galán - Mansilla (</a:t>
                      </a:r>
                      <a:r>
                        <a:rPr lang="es-ES" sz="900" b="1" i="0" u="none" strike="noStrike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Kbls</a:t>
                      </a:r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)</a:t>
                      </a:r>
                      <a:endParaRPr lang="es-ES" sz="900" b="0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036685"/>
                  </a:ext>
                </a:extLst>
              </a:tr>
              <a:tr h="24473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Centro</a:t>
                      </a:r>
                      <a:endParaRPr lang="es-CO" sz="9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Tanques</a:t>
                      </a:r>
                      <a:endParaRPr lang="es-CO" sz="9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Capacidad total (</a:t>
                      </a:r>
                      <a:r>
                        <a:rPr lang="es-ES" sz="900" b="0" i="0" u="none" strike="noStrike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Kbls</a:t>
                      </a:r>
                      <a:r>
                        <a:rPr lang="es-ES" sz="9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)</a:t>
                      </a:r>
                      <a:endParaRPr lang="es-CO" sz="9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100570"/>
                  </a:ext>
                </a:extLst>
              </a:tr>
              <a:tr h="24473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GRB</a:t>
                      </a:r>
                      <a:endParaRPr lang="es-CO" sz="85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148.0</a:t>
                      </a:r>
                      <a:endParaRPr lang="es-CO" sz="85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951051"/>
                  </a:ext>
                </a:extLst>
              </a:tr>
              <a:tr h="33803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Sebastopol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 (Cenit)</a:t>
                      </a:r>
                    </a:p>
                    <a:p>
                      <a:pPr algn="ctr" fontAlgn="ctr"/>
                      <a:r>
                        <a:rPr lang="es-CO" sz="8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 (Mayorista)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5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95.0</a:t>
                      </a:r>
                    </a:p>
                    <a:p>
                      <a:pPr algn="ctr" fontAlgn="ctr"/>
                      <a:r>
                        <a:rPr lang="es-ES" sz="85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39.0</a:t>
                      </a:r>
                      <a:endParaRPr lang="es-CO" sz="850" b="0" i="0" u="none" strike="noStrike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490060"/>
                  </a:ext>
                </a:extLst>
              </a:tr>
              <a:tr h="2447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Salgar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 (Cenit)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122.0</a:t>
                      </a:r>
                      <a:endParaRPr lang="es-CO" sz="85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581085"/>
                  </a:ext>
                </a:extLst>
              </a:tr>
              <a:tr h="33803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Mansilla</a:t>
                      </a:r>
                      <a:endParaRPr lang="es-CO" sz="85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 (Cenit)</a:t>
                      </a:r>
                    </a:p>
                    <a:p>
                      <a:pPr algn="ctr" fontAlgn="ctr"/>
                      <a:r>
                        <a:rPr lang="es-ES" sz="8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 (Mayorista)</a:t>
                      </a:r>
                      <a:endParaRPr lang="es-CO" sz="85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129.0</a:t>
                      </a:r>
                    </a:p>
                    <a:p>
                      <a:pPr algn="ctr" fontAlgn="ctr"/>
                      <a:r>
                        <a:rPr lang="es-ES" sz="8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29.0</a:t>
                      </a:r>
                      <a:endParaRPr lang="es-CO" sz="85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800716"/>
                  </a:ext>
                </a:extLst>
              </a:tr>
              <a:tr h="24473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Puente Aranda</a:t>
                      </a:r>
                      <a:endParaRPr lang="es-CO" sz="85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 (Mayorista)</a:t>
                      </a:r>
                      <a:endParaRPr lang="es-CO" sz="85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60.0</a:t>
                      </a:r>
                      <a:endParaRPr lang="es-CO" sz="85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602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234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5A5D1530-604C-E341-5B53-F319E0756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/>
              <a:t>¡GRACIAS!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1C92552-EB43-C751-F28A-B009FECD3A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291423" y="-138904"/>
            <a:ext cx="1062377" cy="106237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26E2671-6544-ECFD-D7B2-88E1436BF1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76000" y="-173262"/>
            <a:ext cx="1159670" cy="115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540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312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d/%m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&quot;&gt;&lt;elem m_fUsage=&quot;1.00000000000000000000E+00&quot;&gt;&lt;m_msothmcolidx val=&quot;0&quot;/&gt;&lt;m_rgb r=&quot;2C&quot; g=&quot;69&quot; b=&quot;A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F3881317BCD94A97129206307469D2" ma:contentTypeVersion="2" ma:contentTypeDescription="Crear nuevo documento." ma:contentTypeScope="" ma:versionID="1c196344793963ba3e297580dac26e04">
  <xsd:schema xmlns:xsd="http://www.w3.org/2001/XMLSchema" xmlns:xs="http://www.w3.org/2001/XMLSchema" xmlns:p="http://schemas.microsoft.com/office/2006/metadata/properties" xmlns:ns2="df01a51d-83e1-43e6-b0d7-92ec35ad6911" targetNamespace="http://schemas.microsoft.com/office/2006/metadata/properties" ma:root="true" ma:fieldsID="04c12754d4282b6f002e59ed2eb572c5" ns2:_="">
    <xsd:import namespace="df01a51d-83e1-43e6-b0d7-92ec35ad6911"/>
    <xsd:element name="properties">
      <xsd:complexType>
        <xsd:sequence>
          <xsd:element name="documentManagement">
            <xsd:complexType>
              <xsd:all>
                <xsd:element ref="ns2:Formato" minOccurs="0"/>
                <xsd:element ref="ns2:mes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01a51d-83e1-43e6-b0d7-92ec35ad6911" elementFormDefault="qualified">
    <xsd:import namespace="http://schemas.microsoft.com/office/2006/documentManagement/types"/>
    <xsd:import namespace="http://schemas.microsoft.com/office/infopath/2007/PartnerControls"/>
    <xsd:element name="Formato" ma:index="8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mesa" ma:index="9" nillable="true" ma:displayName="mesa" ma:default="3" ma:format="Dropdown" ma:internalName="mesa">
      <xsd:simpleType>
        <xsd:restriction base="dms:Choice">
          <xsd:enumeration value="General"/>
          <xsd:enumeration value="1"/>
          <xsd:enumeration value="2"/>
          <xsd:enumeration value="3"/>
          <xsd:enumeration value="4"/>
          <xsd:enumeration value="5"/>
          <xsd:enumeration value="6"/>
          <xsd:enumeration value="7"/>
          <xsd:enumeration value="8"/>
          <xsd:enumeration value="9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mato xmlns="df01a51d-83e1-43e6-b0d7-92ec35ad6911">/Style%20Library/Images/ppt.svg</Formato>
    <mesa xmlns="df01a51d-83e1-43e6-b0d7-92ec35ad6911">2</mesa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61ABAA-78D6-40E0-ADA2-0601A70ABA40}"/>
</file>

<file path=customXml/itemProps2.xml><?xml version="1.0" encoding="utf-8"?>
<ds:datastoreItem xmlns:ds="http://schemas.openxmlformats.org/officeDocument/2006/customXml" ds:itemID="{AB39E877-4004-47BD-908B-B34F42C3E519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1d5470c5-e839-42ec-a7cb-d31972cd7dfa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f362a07e-55ed-4dea-ba9f-121ed271f64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9C09015-E841-4887-A629-E6831C09FA8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a4305987-cf78-4f93-9d64-bf18af65397b}" enabled="0" method="" siteId="{a4305987-cf78-4f93-9d64-bf18af6539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7770</TotalTime>
  <Words>167</Words>
  <Application>Microsoft Office PowerPoint</Application>
  <PresentationFormat>Panorámica</PresentationFormat>
  <Paragraphs>65</Paragraphs>
  <Slides>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1_Tema de Office</vt:lpstr>
      <vt:lpstr>Diapositiva de think-cell</vt:lpstr>
      <vt:lpstr>Presentación de PowerPoint</vt:lpstr>
      <vt:lpstr>Presentación de PowerPoint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CENIT - Miguel Marulanda</dc:title>
  <dc:creator>Usuario</dc:creator>
  <cp:lastModifiedBy>Miguel Marulanda Lopez (CENIT)</cp:lastModifiedBy>
  <cp:revision>4</cp:revision>
  <dcterms:created xsi:type="dcterms:W3CDTF">2022-03-08T23:42:29Z</dcterms:created>
  <dcterms:modified xsi:type="dcterms:W3CDTF">2023-11-08T13:33:35Z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0x010100C7F3881317BCD94A97129206307469D2</vt:lpwstr>
  </property>
  <property fmtid="{D5CDD505-2E9C-101B-9397-08002B2CF9AE}" pid="3" name="Order">
    <vt:r8>515500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